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ihBfll5SM/cXeZifyUzGOrBHBbW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Rishhabh Naik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19T06:13:06.742">
    <p:pos x="6000" y="0"/>
    <p:text>To meet the demand
of 5G-NR communication, antennas with wide frequency band
are realized in [1] and [4]. However, they suffer from a larger
dimension. It is a big challenge to design compact, wideband
antennas with good radiation performance and specific polar-
ization requirements.
Diagram : This is for 5G-NR indoor application scenario based on a
compact CP antenna, such as in the stadium, mall, and airport.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JTMJyE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4-19T07:03:15.923">
    <p:pos x="6000" y="0"/>
    <p:text>Substrate is PCB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JTMJyU"/>
      </p:ext>
    </p:extLst>
  </p:cm>
  <p:cm authorId="0" idx="3" dt="2022-04-19T07:02:41.066">
    <p:pos x="6000" y="100"/>
    <p:text>When a time changing magnetic field, it induces a current that produces a magnetic field.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JTMJyQ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4-19T07:06:42.850">
    <p:pos x="6000" y="0"/>
    <p:text>VSRR III is a novel structure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JTMJyY"/>
      </p:ext>
    </p:extLst>
  </p:cm>
  <p:cm authorId="0" idx="5" dt="2022-04-19T07:08:10.061">
    <p:pos x="6000" y="100"/>
    <p:text>What is resonant frequency of the circuits?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JTMJy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d32b555f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d32b555f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f607a77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f607a77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1f607a77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1f607a77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1f607a77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1f607a77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1f607a77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1f607a7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54585A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Polarization appears to rotate while the signal travels from Tx to Rx. </a:t>
            </a:r>
            <a:r>
              <a:rPr lang="en" sz="1400">
                <a:solidFill>
                  <a:srgbClr val="54585A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Issue is that they are circular over only a narrow beamwidth.</a:t>
            </a:r>
            <a:endParaRPr>
              <a:solidFill>
                <a:srgbClr val="54585A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4585A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4d32b555f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4d32b555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4d32b555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4d32b555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4d32b555f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4d32b555f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1f607a771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1f607a771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4d32b555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4d32b555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4962446c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4962446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1f607a771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1f607a771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4d32b555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4d32b555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1f607a771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1f607a77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decent gain around our band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4d32b555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4d32b555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1f607a771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21f607a77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595959"/>
                </a:solidFill>
              </a:rPr>
              <a:t>CRLH-TL: Composite Right-Left Hand Transmission Line. </a:t>
            </a:r>
            <a:r>
              <a:rPr lang="en" sz="1800">
                <a:solidFill>
                  <a:srgbClr val="595959"/>
                </a:solidFill>
              </a:rPr>
              <a:t>At lower frequencies, it exhibits LH and at higher frequencies , it exhibits RH. Itoh realized that left handed nature can be realized through CRLH as opposed to, metamaterials consisted of</a:t>
            </a:r>
            <a:endParaRPr sz="1800">
              <a:solidFill>
                <a:srgbClr val="595959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rgbClr val="595959"/>
                </a:solidFill>
              </a:rPr>
              <a:t>ROD and SRR are difficult to be applied as they have higher</a:t>
            </a:r>
            <a:endParaRPr sz="1800">
              <a:solidFill>
                <a:srgbClr val="595959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losses and narrow bandwidths.</a:t>
            </a:r>
            <a:endParaRPr sz="1800">
              <a:solidFill>
                <a:srgbClr val="595959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1f607a771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21f607a77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595959"/>
                </a:solidFill>
              </a:rPr>
              <a:t>CRLH-TL: Composite Right-Left Hand Transmission Line. At lower frequencies, it exhibits LH and at higher frequencies , it exhibits RH.</a:t>
            </a:r>
            <a:endParaRPr sz="1800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d32b555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4d32b555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original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1f607a77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1f607a77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original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d32b555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4d32b555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4d32b555f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4d32b555f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21f607a7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21f607a7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4d32b555f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4d32b555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4d32b555f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4d32b555f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4d32b555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4d32b555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1f607a771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1f607a77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d32b555f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4d32b555f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af120ada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produce the desired magnetic susceptibility (magnetic response) in various types of metamaterials up to 200 terahertz.</a:t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SRR’s  produce negative μ and a wire array (or capacitively loaded strips)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g11af120ada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f607a77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f607a77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1f607a77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1f607a77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d32b555f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d32b555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4d32b555f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4d32b555f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d32b555f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d32b555f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ive Title">
  <p:cSld name="TITLE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8225" y="-16674"/>
            <a:ext cx="9292225" cy="5226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8225" y="-83375"/>
            <a:ext cx="9437350" cy="53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 txBox="1"/>
          <p:nvPr>
            <p:ph type="ctrTitle"/>
          </p:nvPr>
        </p:nvSpPr>
        <p:spPr>
          <a:xfrm>
            <a:off x="310158" y="2167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pen Sans"/>
              <a:buNone/>
              <a:defRPr sz="5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7"/>
          <p:cNvSpPr txBox="1"/>
          <p:nvPr>
            <p:ph idx="1" type="subTitle"/>
          </p:nvPr>
        </p:nvSpPr>
        <p:spPr>
          <a:xfrm>
            <a:off x="310150" y="4220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7"/>
          <p:cNvPicPr preferRelativeResize="0"/>
          <p:nvPr/>
        </p:nvPicPr>
        <p:blipFill rotWithShape="1">
          <a:blip r:embed="rId4">
            <a:alphaModFix/>
          </a:blip>
          <a:srcRect b="167" l="0" r="0" t="159"/>
          <a:stretch/>
        </p:blipFill>
        <p:spPr>
          <a:xfrm>
            <a:off x="3760607" y="896982"/>
            <a:ext cx="1474576" cy="15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" name="Google Shape;2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" name="Google Shape;2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-M Cube Titl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5" y="-83375"/>
            <a:ext cx="9437350" cy="530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8225" y="-83375"/>
            <a:ext cx="9437350" cy="53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type="ctrTitle"/>
          </p:nvPr>
        </p:nvSpPr>
        <p:spPr>
          <a:xfrm>
            <a:off x="310158" y="1786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Open Sans"/>
              <a:buNone/>
              <a:defRPr sz="5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10"/>
          <p:cNvSpPr txBox="1"/>
          <p:nvPr>
            <p:ph idx="1" type="subTitle"/>
          </p:nvPr>
        </p:nvSpPr>
        <p:spPr>
          <a:xfrm>
            <a:off x="310150" y="38394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10"/>
          <p:cNvPicPr preferRelativeResize="0"/>
          <p:nvPr/>
        </p:nvPicPr>
        <p:blipFill rotWithShape="1">
          <a:blip r:embed="rId4">
            <a:alphaModFix/>
          </a:blip>
          <a:srcRect b="167" l="0" r="0" t="159"/>
          <a:stretch/>
        </p:blipFill>
        <p:spPr>
          <a:xfrm>
            <a:off x="3760607" y="515982"/>
            <a:ext cx="1474576" cy="15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311708" y="2479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300"/>
              <a:t>Miniature Wideband CP Antenna Based on Metaresontor and CRLH-TLs</a:t>
            </a:r>
            <a:endParaRPr sz="3300"/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385450" y="34299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EECS 531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Rishhabh Naik, William Ng,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Shrutija Ranganathan, Rohan Sequeira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d32b555f_1_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pic>
        <p:nvPicPr>
          <p:cNvPr id="125" name="Google Shape;125;g124d32b555f_1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938" y="1142950"/>
            <a:ext cx="5180126" cy="32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f607a771_0_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Simulation</a:t>
            </a:r>
            <a:endParaRPr/>
          </a:p>
        </p:txBody>
      </p:sp>
      <p:pic>
        <p:nvPicPr>
          <p:cNvPr id="131" name="Google Shape;131;g121f607a771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50" y="1106625"/>
            <a:ext cx="4297324" cy="33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21f607a771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50" y="1106625"/>
            <a:ext cx="4511038" cy="31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f607a771_0_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Simulation</a:t>
            </a:r>
            <a:endParaRPr/>
          </a:p>
        </p:txBody>
      </p:sp>
      <p:pic>
        <p:nvPicPr>
          <p:cNvPr id="138" name="Google Shape;138;g121f607a771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25" y="1017725"/>
            <a:ext cx="6721050" cy="35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1f607a771_0_3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 Simulation</a:t>
            </a:r>
            <a:endParaRPr/>
          </a:p>
        </p:txBody>
      </p:sp>
      <p:pic>
        <p:nvPicPr>
          <p:cNvPr id="144" name="Google Shape;144;g121f607a771_0_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6786074" cy="35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1f607a771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Fed </a:t>
            </a:r>
            <a:r>
              <a:rPr lang="en"/>
              <a:t>CP Antenna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1f607a771_0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585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585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4585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DDFCAB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DDFCAB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121f607a771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75" y="1152475"/>
            <a:ext cx="7696045" cy="31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124d32b555f_1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189025"/>
            <a:ext cx="78105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24d32b555f_1_151"/>
          <p:cNvSpPr txBox="1"/>
          <p:nvPr>
            <p:ph type="title"/>
          </p:nvPr>
        </p:nvSpPr>
        <p:spPr>
          <a:xfrm>
            <a:off x="407850" y="33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4d32b555f_1_158"/>
          <p:cNvSpPr txBox="1"/>
          <p:nvPr>
            <p:ph type="title"/>
          </p:nvPr>
        </p:nvSpPr>
        <p:spPr>
          <a:xfrm>
            <a:off x="311700" y="364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  <p:pic>
        <p:nvPicPr>
          <p:cNvPr id="163" name="Google Shape;163;g124d32b555f_1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88" y="1310475"/>
            <a:ext cx="4234476" cy="267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24d32b555f_1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263" y="1310475"/>
            <a:ext cx="4061950" cy="26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124d32b555f_1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00" y="1523200"/>
            <a:ext cx="4352103" cy="26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124d32b555f_1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150" y="1652725"/>
            <a:ext cx="4085976" cy="22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24d32b555f_1_164"/>
          <p:cNvSpPr txBox="1"/>
          <p:nvPr>
            <p:ph type="title"/>
          </p:nvPr>
        </p:nvSpPr>
        <p:spPr>
          <a:xfrm>
            <a:off x="311700" y="364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1f607a771_0_358"/>
          <p:cNvSpPr txBox="1"/>
          <p:nvPr>
            <p:ph type="title"/>
          </p:nvPr>
        </p:nvSpPr>
        <p:spPr>
          <a:xfrm>
            <a:off x="311716" y="316825"/>
            <a:ext cx="23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pic>
        <p:nvPicPr>
          <p:cNvPr id="177" name="Google Shape;177;g121f607a771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463" y="863550"/>
            <a:ext cx="533882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21f607a771_0_358"/>
          <p:cNvSpPr txBox="1"/>
          <p:nvPr/>
        </p:nvSpPr>
        <p:spPr>
          <a:xfrm>
            <a:off x="400250" y="953750"/>
            <a:ext cx="305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Two slots fed by one line into  cross structure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We tune gaps on top plate to achieve target resonances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d32b555f_1_35"/>
          <p:cNvSpPr txBox="1"/>
          <p:nvPr>
            <p:ph type="title"/>
          </p:nvPr>
        </p:nvSpPr>
        <p:spPr>
          <a:xfrm>
            <a:off x="375800" y="316850"/>
            <a:ext cx="23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184" name="Google Shape;184;g124d32b555f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25" y="889550"/>
            <a:ext cx="42803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24d32b555f_1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125" y="889550"/>
            <a:ext cx="44196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4962446c4_1_0"/>
          <p:cNvSpPr txBox="1"/>
          <p:nvPr>
            <p:ph type="title"/>
          </p:nvPr>
        </p:nvSpPr>
        <p:spPr>
          <a:xfrm>
            <a:off x="311700" y="445025"/>
            <a:ext cx="8520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lang="en" sz="2600">
                <a:latin typeface="Arial"/>
                <a:ea typeface="Arial"/>
                <a:cs typeface="Arial"/>
                <a:sym typeface="Arial"/>
              </a:rPr>
              <a:t>ideband CP Antennas for N78 using SRR and CRLH-TL</a:t>
            </a:r>
            <a:endParaRPr b="1" sz="3600"/>
          </a:p>
        </p:txBody>
      </p:sp>
      <p:sp>
        <p:nvSpPr>
          <p:cNvPr id="69" name="Google Shape;69;g124962446c4_1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Overview:</a:t>
            </a:r>
            <a:endParaRPr sz="20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1) Designed a novel V-SRR using metallic sheets to support the SRR structure.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Realized LP V-SRR antenna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 Realized CP single port V-SRR antenna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4) Used CRLH-TL to realize CP two port V-SRR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1f607a771_0_351"/>
          <p:cNvSpPr txBox="1"/>
          <p:nvPr>
            <p:ph type="title"/>
          </p:nvPr>
        </p:nvSpPr>
        <p:spPr>
          <a:xfrm>
            <a:off x="311700" y="316825"/>
            <a:ext cx="22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191" name="Google Shape;191;g121f607a771_0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34"/>
            <a:ext cx="8031176" cy="368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21f607a771_0_351"/>
          <p:cNvSpPr txBox="1"/>
          <p:nvPr/>
        </p:nvSpPr>
        <p:spPr>
          <a:xfrm>
            <a:off x="800475" y="1575400"/>
            <a:ext cx="37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Two main dips (3.35GHz, 3.65GHz)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Center of “w” shape around 3.5GHz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4d32b555f_1_48"/>
          <p:cNvSpPr txBox="1"/>
          <p:nvPr>
            <p:ph type="title"/>
          </p:nvPr>
        </p:nvSpPr>
        <p:spPr>
          <a:xfrm>
            <a:off x="311700" y="316825"/>
            <a:ext cx="212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198" name="Google Shape;198;g124d32b555f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25" y="1017725"/>
            <a:ext cx="8520600" cy="3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24d32b555f_1_48"/>
          <p:cNvSpPr txBox="1"/>
          <p:nvPr/>
        </p:nvSpPr>
        <p:spPr>
          <a:xfrm>
            <a:off x="732350" y="17712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Axial ratio minimum at 3.5GHz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3.8dB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Narrow AR band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1f607a771_0_388"/>
          <p:cNvSpPr txBox="1"/>
          <p:nvPr>
            <p:ph type="title"/>
          </p:nvPr>
        </p:nvSpPr>
        <p:spPr>
          <a:xfrm>
            <a:off x="311700" y="445025"/>
            <a:ext cx="241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205" name="Google Shape;205;g121f607a771_0_388"/>
          <p:cNvPicPr preferRelativeResize="0"/>
          <p:nvPr/>
        </p:nvPicPr>
        <p:blipFill rotWithShape="1">
          <a:blip r:embed="rId3">
            <a:alphaModFix/>
          </a:blip>
          <a:srcRect b="0" l="0" r="-9793" t="0"/>
          <a:stretch/>
        </p:blipFill>
        <p:spPr>
          <a:xfrm>
            <a:off x="311700" y="1068125"/>
            <a:ext cx="8277175" cy="35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21f607a771_0_388"/>
          <p:cNvSpPr txBox="1"/>
          <p:nvPr/>
        </p:nvSpPr>
        <p:spPr>
          <a:xfrm>
            <a:off x="715325" y="1319950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4d32b555f_1_41"/>
          <p:cNvSpPr txBox="1"/>
          <p:nvPr>
            <p:ph type="title"/>
          </p:nvPr>
        </p:nvSpPr>
        <p:spPr>
          <a:xfrm>
            <a:off x="327725" y="348875"/>
            <a:ext cx="218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212" name="Google Shape;212;g124d32b555f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475" y="986875"/>
            <a:ext cx="4109825" cy="3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24d32b555f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25" y="1021025"/>
            <a:ext cx="4417675" cy="365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1f607a771_0_96"/>
          <p:cNvSpPr txBox="1"/>
          <p:nvPr>
            <p:ph type="title"/>
          </p:nvPr>
        </p:nvSpPr>
        <p:spPr>
          <a:xfrm>
            <a:off x="423875" y="299175"/>
            <a:ext cx="231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CRLH-TL</a:t>
            </a:r>
            <a:endParaRPr/>
          </a:p>
        </p:txBody>
      </p:sp>
      <p:sp>
        <p:nvSpPr>
          <p:cNvPr id="219" name="Google Shape;219;g121f607a771_0_96"/>
          <p:cNvSpPr txBox="1"/>
          <p:nvPr>
            <p:ph idx="1" type="body"/>
          </p:nvPr>
        </p:nvSpPr>
        <p:spPr>
          <a:xfrm>
            <a:off x="199550" y="937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a-less CRLH-TL unit cells loaded compact and bandwidth-enhanced  metamaterial based antennas - ScienceDirect" id="220" name="Google Shape;220;g121f607a771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875" y="1036275"/>
            <a:ext cx="3502200" cy="24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21f607a771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325" y="871875"/>
            <a:ext cx="3499525" cy="28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1f607a771_0_161"/>
          <p:cNvSpPr txBox="1"/>
          <p:nvPr>
            <p:ph type="title"/>
          </p:nvPr>
        </p:nvSpPr>
        <p:spPr>
          <a:xfrm>
            <a:off x="423875" y="299175"/>
            <a:ext cx="222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CRLH-TL</a:t>
            </a:r>
            <a:endParaRPr/>
          </a:p>
        </p:txBody>
      </p:sp>
      <p:sp>
        <p:nvSpPr>
          <p:cNvPr id="227" name="Google Shape;227;g121f607a771_0_161"/>
          <p:cNvSpPr txBox="1"/>
          <p:nvPr>
            <p:ph idx="1" type="body"/>
          </p:nvPr>
        </p:nvSpPr>
        <p:spPr>
          <a:xfrm>
            <a:off x="224325" y="11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121f607a771_0_161"/>
          <p:cNvPicPr preferRelativeResize="0"/>
          <p:nvPr/>
        </p:nvPicPr>
        <p:blipFill rotWithShape="1">
          <a:blip r:embed="rId3">
            <a:alphaModFix/>
          </a:blip>
          <a:srcRect b="0" l="3629" r="-3630" t="0"/>
          <a:stretch/>
        </p:blipFill>
        <p:spPr>
          <a:xfrm>
            <a:off x="4400625" y="1046125"/>
            <a:ext cx="441172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21f607a771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75" y="871875"/>
            <a:ext cx="2313225" cy="7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21f607a771_0_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3" y="1780900"/>
            <a:ext cx="3778299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21f607a771_0_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850" y="3123925"/>
            <a:ext cx="3886775" cy="13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4d32b555f_1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Fed CP Antenna</a:t>
            </a:r>
            <a:endParaRPr/>
          </a:p>
        </p:txBody>
      </p:sp>
      <p:sp>
        <p:nvSpPr>
          <p:cNvPr id="237" name="Google Shape;237;g124d32b555f_1_58"/>
          <p:cNvSpPr txBox="1"/>
          <p:nvPr/>
        </p:nvSpPr>
        <p:spPr>
          <a:xfrm>
            <a:off x="243325" y="4199025"/>
            <a:ext cx="36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Top view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8" name="Google Shape;238;g124d32b555f_1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50" y="1104775"/>
            <a:ext cx="3161773" cy="30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124d32b555f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900" y="1104775"/>
            <a:ext cx="3856600" cy="30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24d32b555f_1_58"/>
          <p:cNvSpPr txBox="1"/>
          <p:nvPr/>
        </p:nvSpPr>
        <p:spPr>
          <a:xfrm>
            <a:off x="4540600" y="4199025"/>
            <a:ext cx="363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Feeding network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1f607a771_0_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Fed CP Antenna</a:t>
            </a:r>
            <a:endParaRPr/>
          </a:p>
        </p:txBody>
      </p:sp>
      <p:pic>
        <p:nvPicPr>
          <p:cNvPr id="246" name="Google Shape;246;g121f607a77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400" y="1102176"/>
            <a:ext cx="3028500" cy="31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21f607a77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25" y="1104775"/>
            <a:ext cx="3460450" cy="30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21f607a771_0_80"/>
          <p:cNvSpPr txBox="1"/>
          <p:nvPr/>
        </p:nvSpPr>
        <p:spPr>
          <a:xfrm>
            <a:off x="497675" y="4125775"/>
            <a:ext cx="416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 	Original Feeding Network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g121f607a771_0_80"/>
          <p:cNvSpPr txBox="1"/>
          <p:nvPr/>
        </p:nvSpPr>
        <p:spPr>
          <a:xfrm>
            <a:off x="4572000" y="4125775"/>
            <a:ext cx="4164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Open Sans"/>
                <a:ea typeface="Open Sans"/>
                <a:cs typeface="Open Sans"/>
                <a:sym typeface="Open Sans"/>
              </a:rPr>
              <a:t>CRLH-loaded Feeding Network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d32b555f_1_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  <p:sp>
        <p:nvSpPr>
          <p:cNvPr id="255" name="Google Shape;255;g124d32b555f_1_1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124d32b555f_1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127" y="1073650"/>
            <a:ext cx="3881751" cy="35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4d32b555f_1_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Author’s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24d32b555f_1_179"/>
          <p:cNvSpPr txBox="1"/>
          <p:nvPr>
            <p:ph idx="1" type="body"/>
          </p:nvPr>
        </p:nvSpPr>
        <p:spPr>
          <a:xfrm>
            <a:off x="311700" y="1152475"/>
            <a:ext cx="299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Observe two resonances from S11 &amp; S22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 resonance at center frequency in S21</a:t>
            </a:r>
            <a:endParaRPr/>
          </a:p>
        </p:txBody>
      </p:sp>
      <p:pic>
        <p:nvPicPr>
          <p:cNvPr id="263" name="Google Shape;263;g124d32b555f_1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463" y="1705198"/>
            <a:ext cx="5524826" cy="23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1f607a771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75" name="Google Shape;75;g121f607a771_0_130"/>
          <p:cNvSpPr txBox="1"/>
          <p:nvPr>
            <p:ph idx="1" type="body"/>
          </p:nvPr>
        </p:nvSpPr>
        <p:spPr>
          <a:xfrm>
            <a:off x="210575" y="1152475"/>
            <a:ext cx="384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5G New Radio (NR) is the global standard for a unified, more capable 5G wireless air interface.</a:t>
            </a:r>
            <a:endParaRPr sz="17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</a:rPr>
              <a:t>Operating band (3.3 to 3.8 GHz) - N78 band</a:t>
            </a:r>
            <a:endParaRPr sz="19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Challenge : Antennas with wide frequency band suffer from a larger dimension.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76" name="Google Shape;76;g121f607a771_0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00" y="1438788"/>
            <a:ext cx="4871100" cy="28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4d32b555f_1_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Author’s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24d32b555f_1_185"/>
          <p:cNvSpPr txBox="1"/>
          <p:nvPr>
            <p:ph idx="1" type="body"/>
          </p:nvPr>
        </p:nvSpPr>
        <p:spPr>
          <a:xfrm>
            <a:off x="311700" y="1152475"/>
            <a:ext cx="327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Wider AR bandwidth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performance</a:t>
            </a:r>
            <a:endParaRPr/>
          </a:p>
        </p:txBody>
      </p:sp>
      <p:pic>
        <p:nvPicPr>
          <p:cNvPr id="270" name="Google Shape;270;g124d32b555f_1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488" y="576238"/>
            <a:ext cx="5180774" cy="21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24d32b555f_1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400" y="2648475"/>
            <a:ext cx="5141851" cy="19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4d32b555f_1_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Author’s Simulation</a:t>
            </a:r>
            <a:endParaRPr/>
          </a:p>
        </p:txBody>
      </p:sp>
      <p:sp>
        <p:nvSpPr>
          <p:cNvPr id="277" name="Google Shape;277;g124d32b555f_1_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124d32b555f_1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372" y="1008500"/>
            <a:ext cx="4023250" cy="370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4d32b555f_1_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pic>
        <p:nvPicPr>
          <p:cNvPr id="284" name="Google Shape;284;g124d32b555f_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678475" cy="34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24d32b555f_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750" y="1170125"/>
            <a:ext cx="4462351" cy="325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1f607a771_0_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291" name="Google Shape;291;g121f607a771_0_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88" y="1147625"/>
            <a:ext cx="4607825" cy="32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d32b555f_1_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297" name="Google Shape;297;g124d32b555f_1_2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124d32b555f_1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4525"/>
            <a:ext cx="3856191" cy="34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24d32b555f_1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39" y="1124526"/>
            <a:ext cx="3842961" cy="34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 txBox="1"/>
          <p:nvPr>
            <p:ph type="title"/>
          </p:nvPr>
        </p:nvSpPr>
        <p:spPr>
          <a:xfrm>
            <a:off x="196825" y="1245425"/>
            <a:ext cx="85206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b="1" lang="en" sz="3600"/>
              <a:t>Thank You</a:t>
            </a:r>
            <a:endParaRPr b="1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af120adaa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V-SRR</a:t>
            </a:r>
            <a:endParaRPr/>
          </a:p>
        </p:txBody>
      </p:sp>
      <p:sp>
        <p:nvSpPr>
          <p:cNvPr id="82" name="Google Shape;82;g11af120adaa_0_4"/>
          <p:cNvSpPr txBox="1"/>
          <p:nvPr>
            <p:ph idx="1" type="body"/>
          </p:nvPr>
        </p:nvSpPr>
        <p:spPr>
          <a:xfrm>
            <a:off x="311700" y="1136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novel V-SRR is realized by metallic sheets and a thin substrate.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83" name="Google Shape;83;g11af120adaa_0_4"/>
          <p:cNvSpPr txBox="1"/>
          <p:nvPr>
            <p:ph idx="1" type="body"/>
          </p:nvPr>
        </p:nvSpPr>
        <p:spPr>
          <a:xfrm>
            <a:off x="311700" y="1867950"/>
            <a:ext cx="32058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4466"/>
              </a:buClr>
              <a:buSzPts val="1750"/>
              <a:buFont typeface="Arial"/>
              <a:buChar char="●"/>
            </a:pPr>
            <a:r>
              <a:rPr lang="en" sz="1750">
                <a:solidFill>
                  <a:srgbClr val="22446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Wider range variation of B.W. compared to conventional planar SRRs .</a:t>
            </a:r>
            <a:endParaRPr sz="1750">
              <a:solidFill>
                <a:srgbClr val="22446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22446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4466"/>
              </a:buClr>
              <a:buSzPts val="1750"/>
              <a:buFont typeface="Arial"/>
              <a:buChar char="●"/>
            </a:pPr>
            <a:r>
              <a:rPr lang="en" sz="1750">
                <a:solidFill>
                  <a:srgbClr val="22446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Resonant freq can be controlled using length and width.</a:t>
            </a:r>
            <a:endParaRPr/>
          </a:p>
        </p:txBody>
      </p:sp>
      <p:pic>
        <p:nvPicPr>
          <p:cNvPr id="84" name="Google Shape;84;g11af120adaa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500" y="2003800"/>
            <a:ext cx="4936400" cy="23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1f607a771_0_105"/>
          <p:cNvSpPr txBox="1"/>
          <p:nvPr>
            <p:ph type="title"/>
          </p:nvPr>
        </p:nvSpPr>
        <p:spPr>
          <a:xfrm>
            <a:off x="311700" y="445025"/>
            <a:ext cx="33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V-SRR’s II and III</a:t>
            </a:r>
            <a:endParaRPr/>
          </a:p>
        </p:txBody>
      </p:sp>
      <p:pic>
        <p:nvPicPr>
          <p:cNvPr id="90" name="Google Shape;90;g121f607a771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17150"/>
            <a:ext cx="5104550" cy="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21f607a771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00" y="2603050"/>
            <a:ext cx="2664200" cy="51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21f607a771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8650" y="207875"/>
            <a:ext cx="2620950" cy="2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21f607a771_0_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3820" y="2339249"/>
            <a:ext cx="2620943" cy="2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1f607a771_0_4"/>
          <p:cNvSpPr txBox="1"/>
          <p:nvPr>
            <p:ph type="title"/>
          </p:nvPr>
        </p:nvSpPr>
        <p:spPr>
          <a:xfrm>
            <a:off x="202475" y="333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LP Antenna</a:t>
            </a:r>
            <a:endParaRPr sz="3000"/>
          </a:p>
        </p:txBody>
      </p:sp>
      <p:pic>
        <p:nvPicPr>
          <p:cNvPr id="99" name="Google Shape;99;g121f607a771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900" y="1128075"/>
            <a:ext cx="5072525" cy="30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21f607a771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8425" y="1330825"/>
            <a:ext cx="3303875" cy="21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21f607a771_0_4"/>
          <p:cNvSpPr txBox="1"/>
          <p:nvPr/>
        </p:nvSpPr>
        <p:spPr>
          <a:xfrm>
            <a:off x="5616213" y="361567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Equivalent model of the LP Antenna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g124d32b555f_1_128"/>
          <p:cNvPicPr preferRelativeResize="0"/>
          <p:nvPr/>
        </p:nvPicPr>
        <p:blipFill rotWithShape="1">
          <a:blip r:embed="rId3">
            <a:alphaModFix/>
          </a:blip>
          <a:srcRect b="0" l="0" r="-10338" t="0"/>
          <a:stretch/>
        </p:blipFill>
        <p:spPr>
          <a:xfrm>
            <a:off x="969625" y="1123200"/>
            <a:ext cx="6870425" cy="330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24d32b555f_1_128"/>
          <p:cNvSpPr txBox="1"/>
          <p:nvPr>
            <p:ph type="title"/>
          </p:nvPr>
        </p:nvSpPr>
        <p:spPr>
          <a:xfrm>
            <a:off x="311700" y="36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124d32b555f_1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" y="1247075"/>
            <a:ext cx="781050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24d32b555f_1_134"/>
          <p:cNvSpPr txBox="1"/>
          <p:nvPr>
            <p:ph type="title"/>
          </p:nvPr>
        </p:nvSpPr>
        <p:spPr>
          <a:xfrm>
            <a:off x="311700" y="35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24d32b555f_1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200" y="937600"/>
            <a:ext cx="5835325" cy="36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24d32b555f_1_140"/>
          <p:cNvSpPr txBox="1"/>
          <p:nvPr>
            <p:ph type="title"/>
          </p:nvPr>
        </p:nvSpPr>
        <p:spPr>
          <a:xfrm>
            <a:off x="311700" y="268775"/>
            <a:ext cx="38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Author’s Simulation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-M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0x0101006993965EBC448341BA436D2401EE512F</vt:lpwstr>
  </property>
</Properties>
</file>